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06AB32-4A2C-4326-88EB-410D27106E9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90250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06AB32-4A2C-4326-88EB-410D27106E9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172752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06AB32-4A2C-4326-88EB-410D27106E9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277612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06AB32-4A2C-4326-88EB-410D27106E9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218411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06AB32-4A2C-4326-88EB-410D27106E9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259348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06AB32-4A2C-4326-88EB-410D27106E99}"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229055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06AB32-4A2C-4326-88EB-410D27106E99}" type="datetimeFigureOut">
              <a:rPr lang="en-GB" smtClean="0"/>
              <a:t>03/07/2020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59513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06AB32-4A2C-4326-88EB-410D27106E99}" type="datetimeFigureOut">
              <a:rPr lang="en-GB" smtClean="0"/>
              <a:t>03/07/2020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235707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6AB32-4A2C-4326-88EB-410D27106E99}" type="datetimeFigureOut">
              <a:rPr lang="en-GB" smtClean="0"/>
              <a:t>03/07/2020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123348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6AB32-4A2C-4326-88EB-410D27106E99}"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280997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6AB32-4A2C-4326-88EB-410D27106E99}"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9E1575-1DE2-48E5-A4F5-CCDCC7D3F7E3}" type="slidenum">
              <a:rPr lang="en-GB" smtClean="0"/>
              <a:t>‹#›</a:t>
            </a:fld>
            <a:endParaRPr lang="en-GB"/>
          </a:p>
        </p:txBody>
      </p:sp>
    </p:spTree>
    <p:extLst>
      <p:ext uri="{BB962C8B-B14F-4D97-AF65-F5344CB8AC3E}">
        <p14:creationId xmlns:p14="http://schemas.microsoft.com/office/powerpoint/2010/main" val="309141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AB32-4A2C-4326-88EB-410D27106E99}" type="datetimeFigureOut">
              <a:rPr lang="en-GB" smtClean="0"/>
              <a:t>03/07/2020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E1575-1DE2-48E5-A4F5-CCDCC7D3F7E3}" type="slidenum">
              <a:rPr lang="en-GB" smtClean="0"/>
              <a:t>‹#›</a:t>
            </a:fld>
            <a:endParaRPr lang="en-GB"/>
          </a:p>
        </p:txBody>
      </p:sp>
    </p:spTree>
    <p:extLst>
      <p:ext uri="{BB962C8B-B14F-4D97-AF65-F5344CB8AC3E}">
        <p14:creationId xmlns:p14="http://schemas.microsoft.com/office/powerpoint/2010/main" val="211455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allsaints.herts.sch.uk/website/uniform/419303"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dmin@allsaints.herts.sch.uk"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5157" y="3734344"/>
            <a:ext cx="10515600" cy="2012315"/>
          </a:xfrm>
        </p:spPr>
        <p:txBody>
          <a:bodyPr>
            <a:normAutofit fontScale="90000"/>
          </a:bodyPr>
          <a:lstStyle/>
          <a:p>
            <a:pPr algn="ctr"/>
            <a:br>
              <a:rPr lang="en-GB" dirty="0"/>
            </a:br>
            <a:br>
              <a:rPr lang="en-GB" dirty="0"/>
            </a:br>
            <a:r>
              <a:rPr lang="en-GB" dirty="0">
                <a:latin typeface="Comic Sans MS" panose="030F0702030302020204" pitchFamily="66" charset="0"/>
              </a:rPr>
              <a:t>Welcome to </a:t>
            </a:r>
            <a:br>
              <a:rPr lang="en-GB" dirty="0">
                <a:latin typeface="Comic Sans MS" panose="030F0702030302020204" pitchFamily="66" charset="0"/>
              </a:rPr>
            </a:br>
            <a:r>
              <a:rPr lang="en-GB" dirty="0">
                <a:latin typeface="Comic Sans MS" panose="030F0702030302020204" pitchFamily="66" charset="0"/>
              </a:rPr>
              <a:t>Acorn Class</a:t>
            </a:r>
            <a:br>
              <a:rPr lang="en-GB" dirty="0"/>
            </a:br>
            <a:endParaRPr lang="en-GB" dirty="0"/>
          </a:p>
        </p:txBody>
      </p:sp>
      <p:grpSp>
        <p:nvGrpSpPr>
          <p:cNvPr id="5" name="Group 2"/>
          <p:cNvGrpSpPr>
            <a:grpSpLocks/>
          </p:cNvGrpSpPr>
          <p:nvPr/>
        </p:nvGrpSpPr>
        <p:grpSpPr bwMode="auto">
          <a:xfrm>
            <a:off x="4082256" y="1247756"/>
            <a:ext cx="4027488" cy="3262313"/>
            <a:chOff x="110606597" y="108611670"/>
            <a:chExt cx="4026778" cy="3262226"/>
          </a:xfrm>
        </p:grpSpPr>
        <p:pic>
          <p:nvPicPr>
            <p:cNvPr id="1027" name="Picture 3" descr="Fall%20Oak%20Tree%20Clipart%202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06597" y="108611670"/>
              <a:ext cx="4026778" cy="32622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acorn-clipart-hazelnut-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4193" flipH="1">
              <a:off x="112796916" y="109867999"/>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acorn-clipart-hazelnut-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7362" flipH="1">
              <a:off x="111568191" y="10912049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acorn-clipart-hazelnut-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7362" flipH="1">
              <a:off x="111177666" y="110330166"/>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acorn-clipart-hazelnut-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7362">
              <a:off x="112244466" y="10942529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acorn-clipart-hazelnut-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4012">
              <a:off x="111930141" y="110215866"/>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acorn-clipart-hazelnut-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7362" flipH="1">
              <a:off x="113758941" y="11029887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acorn-clipart-hazelnut-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7362">
              <a:off x="112749291" y="10877759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acorn-clipart-hazelnut-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7362">
              <a:off x="113682741" y="10936814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6"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3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0533" y="1104317"/>
            <a:ext cx="1076325" cy="9191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4"/>
          <p:cNvSpPr>
            <a:spLocks noChangeArrowheads="1"/>
          </p:cNvSpPr>
          <p:nvPr/>
        </p:nvSpPr>
        <p:spPr bwMode="auto">
          <a:xfrm>
            <a:off x="7701571" y="457200"/>
            <a:ext cx="676530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85875" algn="r"/>
                <a:tab pos="2971800" algn="ctr"/>
                <a:tab pos="5943600" algn="r"/>
              </a:tabLst>
            </a:pPr>
            <a:r>
              <a:rPr kumimoji="0" lang="en-GB" altLang="en-US" sz="20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All Saints CE Primary School &amp; Nursery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285875" algn="r"/>
                <a:tab pos="2971800" algn="ctr"/>
                <a:tab pos="5943600" algn="r"/>
              </a:tabLst>
            </a:pPr>
            <a:r>
              <a:rPr kumimoji="0" lang="en-GB" altLang="en-US" sz="14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Nurturing, Resilience and Achievement for all!</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95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8964" t="51483" r="37429" b="28143"/>
          <a:stretch/>
        </p:blipFill>
        <p:spPr>
          <a:xfrm>
            <a:off x="850420" y="1218852"/>
            <a:ext cx="2676995" cy="2171107"/>
          </a:xfrm>
          <a:prstGeom prst="rect">
            <a:avLst/>
          </a:prstGeom>
        </p:spPr>
      </p:pic>
      <p:pic>
        <p:nvPicPr>
          <p:cNvPr id="5" name="Picture 4"/>
          <p:cNvPicPr>
            <a:picLocks noChangeAspect="1"/>
          </p:cNvPicPr>
          <p:nvPr/>
        </p:nvPicPr>
        <p:blipFill rotWithShape="1">
          <a:blip r:embed="rId3"/>
          <a:srcRect l="48857" t="50858" r="37000" b="29333"/>
          <a:stretch/>
        </p:blipFill>
        <p:spPr>
          <a:xfrm>
            <a:off x="5009827" y="2188473"/>
            <a:ext cx="2782390" cy="2192185"/>
          </a:xfrm>
          <a:prstGeom prst="rect">
            <a:avLst/>
          </a:prstGeom>
        </p:spPr>
      </p:pic>
      <p:pic>
        <p:nvPicPr>
          <p:cNvPr id="6" name="Picture 5"/>
          <p:cNvPicPr>
            <a:picLocks noChangeAspect="1"/>
          </p:cNvPicPr>
          <p:nvPr/>
        </p:nvPicPr>
        <p:blipFill rotWithShape="1">
          <a:blip r:embed="rId4"/>
          <a:srcRect l="48750" t="49143" r="37107" b="32952"/>
          <a:stretch/>
        </p:blipFill>
        <p:spPr>
          <a:xfrm>
            <a:off x="9039498" y="3389959"/>
            <a:ext cx="2782388" cy="1981398"/>
          </a:xfrm>
          <a:prstGeom prst="rect">
            <a:avLst/>
          </a:prstGeom>
        </p:spPr>
      </p:pic>
      <p:sp>
        <p:nvSpPr>
          <p:cNvPr id="7" name="Rectangle 6"/>
          <p:cNvSpPr/>
          <p:nvPr/>
        </p:nvSpPr>
        <p:spPr>
          <a:xfrm>
            <a:off x="552994" y="387138"/>
            <a:ext cx="11268892" cy="502382"/>
          </a:xfrm>
          <a:prstGeom prst="rect">
            <a:avLst/>
          </a:prstGeom>
        </p:spPr>
        <p:txBody>
          <a:bodyPr wrap="square">
            <a:spAutoFit/>
          </a:bodyPr>
          <a:lstStyle/>
          <a:p>
            <a:pPr algn="ctr">
              <a:lnSpc>
                <a:spcPct val="119000"/>
              </a:lnSpc>
              <a:spcAft>
                <a:spcPts val="400"/>
              </a:spcAft>
            </a:pPr>
            <a:r>
              <a:rPr lang="en-GB" sz="2400" b="1" u="sng" kern="1400" dirty="0">
                <a:ln>
                  <a:noFill/>
                </a:ln>
                <a:solidFill>
                  <a:srgbClr val="000000"/>
                </a:solidFill>
                <a:effectLst/>
                <a:latin typeface="Comic Sans MS" panose="030F0702030302020204" pitchFamily="66" charset="0"/>
              </a:rPr>
              <a:t>Meet The Grown Ups!</a:t>
            </a:r>
            <a:endParaRPr lang="en-GB" kern="1400" dirty="0">
              <a:ln>
                <a:noFill/>
              </a:ln>
              <a:solidFill>
                <a:srgbClr val="000000"/>
              </a:solidFill>
              <a:effectLst/>
              <a:latin typeface="Calibri" panose="020F0502020204030204" pitchFamily="34" charset="0"/>
            </a:endParaRPr>
          </a:p>
        </p:txBody>
      </p:sp>
      <p:sp>
        <p:nvSpPr>
          <p:cNvPr id="8" name="Rectangle 7"/>
          <p:cNvSpPr/>
          <p:nvPr/>
        </p:nvSpPr>
        <p:spPr>
          <a:xfrm>
            <a:off x="906535" y="3453385"/>
            <a:ext cx="2620880" cy="876137"/>
          </a:xfrm>
          <a:prstGeom prst="rect">
            <a:avLst/>
          </a:prstGeom>
        </p:spPr>
        <p:txBody>
          <a:bodyPr wrap="square">
            <a:spAutoFit/>
          </a:bodyPr>
          <a:lstStyle/>
          <a:p>
            <a:pPr algn="ctr">
              <a:lnSpc>
                <a:spcPct val="119000"/>
              </a:lnSpc>
              <a:spcAft>
                <a:spcPts val="400"/>
              </a:spcAft>
            </a:pPr>
            <a:r>
              <a:rPr lang="en-GB" sz="2000" b="1" kern="1400" dirty="0">
                <a:ln>
                  <a:noFill/>
                </a:ln>
                <a:solidFill>
                  <a:srgbClr val="000000"/>
                </a:solidFill>
                <a:effectLst/>
                <a:latin typeface="Comic Sans MS" panose="030F0702030302020204" pitchFamily="66" charset="0"/>
              </a:rPr>
              <a:t>Mrs McFarlane</a:t>
            </a:r>
          </a:p>
          <a:p>
            <a:pPr algn="ctr">
              <a:lnSpc>
                <a:spcPct val="119000"/>
              </a:lnSpc>
              <a:spcAft>
                <a:spcPts val="400"/>
              </a:spcAft>
            </a:pPr>
            <a:r>
              <a:rPr lang="en-GB" sz="2000" kern="1400" dirty="0">
                <a:solidFill>
                  <a:srgbClr val="000000"/>
                </a:solidFill>
                <a:latin typeface="Comic Sans MS" panose="030F0702030302020204" pitchFamily="66" charset="0"/>
              </a:rPr>
              <a:t>Class Teacher</a:t>
            </a:r>
            <a:endParaRPr lang="en-GB" sz="1600" kern="1400" dirty="0">
              <a:ln>
                <a:noFill/>
              </a:ln>
              <a:solidFill>
                <a:srgbClr val="000000"/>
              </a:solidFill>
              <a:effectLst/>
              <a:latin typeface="Calibri" panose="020F0502020204030204" pitchFamily="34" charset="0"/>
            </a:endParaRPr>
          </a:p>
        </p:txBody>
      </p:sp>
      <p:sp>
        <p:nvSpPr>
          <p:cNvPr id="9" name="Rectangle 8"/>
          <p:cNvSpPr/>
          <p:nvPr/>
        </p:nvSpPr>
        <p:spPr>
          <a:xfrm>
            <a:off x="5009827" y="4380658"/>
            <a:ext cx="2620880" cy="876137"/>
          </a:xfrm>
          <a:prstGeom prst="rect">
            <a:avLst/>
          </a:prstGeom>
        </p:spPr>
        <p:txBody>
          <a:bodyPr wrap="square">
            <a:spAutoFit/>
          </a:bodyPr>
          <a:lstStyle/>
          <a:p>
            <a:pPr algn="ctr">
              <a:lnSpc>
                <a:spcPct val="119000"/>
              </a:lnSpc>
              <a:spcAft>
                <a:spcPts val="400"/>
              </a:spcAft>
            </a:pPr>
            <a:r>
              <a:rPr lang="en-GB" sz="2000" b="1" kern="1400" dirty="0">
                <a:ln>
                  <a:noFill/>
                </a:ln>
                <a:solidFill>
                  <a:srgbClr val="000000"/>
                </a:solidFill>
                <a:effectLst/>
                <a:latin typeface="Comic Sans MS" panose="030F0702030302020204" pitchFamily="66" charset="0"/>
              </a:rPr>
              <a:t>Mrs Rogers</a:t>
            </a:r>
          </a:p>
          <a:p>
            <a:pPr algn="ctr">
              <a:lnSpc>
                <a:spcPct val="119000"/>
              </a:lnSpc>
              <a:spcAft>
                <a:spcPts val="400"/>
              </a:spcAft>
            </a:pPr>
            <a:r>
              <a:rPr lang="en-GB" sz="2000" kern="1400" dirty="0">
                <a:solidFill>
                  <a:srgbClr val="000000"/>
                </a:solidFill>
                <a:latin typeface="Comic Sans MS" panose="030F0702030302020204" pitchFamily="66" charset="0"/>
              </a:rPr>
              <a:t>Nursery Nurse</a:t>
            </a:r>
            <a:endParaRPr lang="en-GB" sz="1600" kern="1400" dirty="0">
              <a:ln>
                <a:noFill/>
              </a:ln>
              <a:solidFill>
                <a:srgbClr val="000000"/>
              </a:solidFill>
              <a:effectLst/>
              <a:latin typeface="Calibri" panose="020F0502020204030204" pitchFamily="34" charset="0"/>
            </a:endParaRPr>
          </a:p>
        </p:txBody>
      </p:sp>
      <p:sp>
        <p:nvSpPr>
          <p:cNvPr id="10" name="Rectangle 9"/>
          <p:cNvSpPr/>
          <p:nvPr/>
        </p:nvSpPr>
        <p:spPr>
          <a:xfrm>
            <a:off x="9120252" y="5371357"/>
            <a:ext cx="2620880" cy="876137"/>
          </a:xfrm>
          <a:prstGeom prst="rect">
            <a:avLst/>
          </a:prstGeom>
        </p:spPr>
        <p:txBody>
          <a:bodyPr wrap="square">
            <a:spAutoFit/>
          </a:bodyPr>
          <a:lstStyle/>
          <a:p>
            <a:pPr algn="ctr">
              <a:lnSpc>
                <a:spcPct val="119000"/>
              </a:lnSpc>
              <a:spcAft>
                <a:spcPts val="400"/>
              </a:spcAft>
            </a:pPr>
            <a:r>
              <a:rPr lang="en-GB" sz="2000" b="1" kern="1400" dirty="0">
                <a:ln>
                  <a:noFill/>
                </a:ln>
                <a:solidFill>
                  <a:srgbClr val="000000"/>
                </a:solidFill>
                <a:effectLst/>
                <a:latin typeface="Comic Sans MS" panose="030F0702030302020204" pitchFamily="66" charset="0"/>
              </a:rPr>
              <a:t>Mrs Evans</a:t>
            </a:r>
          </a:p>
          <a:p>
            <a:pPr algn="ctr">
              <a:lnSpc>
                <a:spcPct val="119000"/>
              </a:lnSpc>
              <a:spcAft>
                <a:spcPts val="400"/>
              </a:spcAft>
            </a:pPr>
            <a:r>
              <a:rPr lang="en-GB" sz="2000" kern="1400" dirty="0">
                <a:solidFill>
                  <a:srgbClr val="000000"/>
                </a:solidFill>
                <a:latin typeface="Comic Sans MS" panose="030F0702030302020204" pitchFamily="66" charset="0"/>
              </a:rPr>
              <a:t>1 to 1 support</a:t>
            </a:r>
            <a:endParaRPr lang="en-GB" sz="16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8867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650475"/>
            <a:ext cx="11268892" cy="502382"/>
          </a:xfrm>
          <a:prstGeom prst="rect">
            <a:avLst/>
          </a:prstGeom>
        </p:spPr>
        <p:txBody>
          <a:bodyPr wrap="square">
            <a:spAutoFit/>
          </a:bodyPr>
          <a:lstStyle/>
          <a:p>
            <a:pPr algn="ctr">
              <a:lnSpc>
                <a:spcPct val="119000"/>
              </a:lnSpc>
              <a:spcAft>
                <a:spcPts val="400"/>
              </a:spcAft>
            </a:pPr>
            <a:r>
              <a:rPr lang="en-GB" sz="2400" b="1" u="sng" kern="1400" dirty="0">
                <a:ln>
                  <a:noFill/>
                </a:ln>
                <a:solidFill>
                  <a:srgbClr val="000000"/>
                </a:solidFill>
                <a:effectLst/>
                <a:latin typeface="Comic Sans MS" panose="030F0702030302020204" pitchFamily="66" charset="0"/>
              </a:rPr>
              <a:t>Activities and Curriculum</a:t>
            </a:r>
            <a:endParaRPr lang="en-GB" kern="1400" dirty="0">
              <a:ln>
                <a:noFill/>
              </a:ln>
              <a:solidFill>
                <a:srgbClr val="000000"/>
              </a:solidFill>
              <a:effectLst/>
              <a:latin typeface="Calibri" panose="020F0502020204030204" pitchFamily="34" charset="0"/>
            </a:endParaRPr>
          </a:p>
        </p:txBody>
      </p:sp>
      <p:sp>
        <p:nvSpPr>
          <p:cNvPr id="3" name="Rectangle 2"/>
          <p:cNvSpPr/>
          <p:nvPr/>
        </p:nvSpPr>
        <p:spPr>
          <a:xfrm>
            <a:off x="2730137" y="1583530"/>
            <a:ext cx="7127966" cy="3046988"/>
          </a:xfrm>
          <a:prstGeom prst="rect">
            <a:avLst/>
          </a:prstGeom>
        </p:spPr>
        <p:txBody>
          <a:bodyPr wrap="square">
            <a:spAutoFit/>
          </a:bodyPr>
          <a:lstStyle/>
          <a:p>
            <a:r>
              <a:rPr lang="en-GB" sz="1600" dirty="0"/>
              <a:t>Your child will learn through adult led activities but also child initiated play. We  will get to know them very well; seeing what they love to do and what they need to focus on.  We will use this information to plan the next steps in your child’s learning. </a:t>
            </a:r>
          </a:p>
          <a:p>
            <a:endParaRPr lang="en-GB" sz="2400" dirty="0"/>
          </a:p>
          <a:p>
            <a:r>
              <a:rPr lang="en-GB" sz="1600" dirty="0"/>
              <a:t> Every time your child reaches a milestone or makes some progress, we will make an observation and assessment.  We store these observations in an online private environment called Tapestry.  In the first few weeks you will be given your own login for Tapestry, giving you the opportunity to see and comment on your child’s learning. We also have a special “All About Me” book where we keep special pieces of work and picture as a journal of their learning in Acorn Class.</a:t>
            </a:r>
          </a:p>
          <a:p>
            <a:endParaRPr lang="en-GB" sz="2400" dirty="0"/>
          </a:p>
        </p:txBody>
      </p:sp>
      <p:pic>
        <p:nvPicPr>
          <p:cNvPr id="2050"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169858" y="576489"/>
            <a:ext cx="1514808" cy="11361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30036" y="5182419"/>
            <a:ext cx="1514808" cy="11361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447985" y="2538971"/>
            <a:ext cx="1514808" cy="11361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15064" y="1997015"/>
            <a:ext cx="1514808" cy="11361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pr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82422" y="4661838"/>
            <a:ext cx="1514808" cy="11361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p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416508" y="5178173"/>
            <a:ext cx="1514808" cy="11361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p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8084154" y="5178173"/>
            <a:ext cx="1514808" cy="113610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previe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488445" y="4661838"/>
            <a:ext cx="1514808" cy="113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1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94" y="387138"/>
            <a:ext cx="11268892" cy="5227778"/>
          </a:xfrm>
          <a:prstGeom prst="rect">
            <a:avLst/>
          </a:prstGeom>
        </p:spPr>
        <p:txBody>
          <a:bodyPr wrap="square">
            <a:spAutoFit/>
          </a:bodyPr>
          <a:lstStyle/>
          <a:p>
            <a:pPr>
              <a:lnSpc>
                <a:spcPct val="119000"/>
              </a:lnSpc>
              <a:spcAft>
                <a:spcPts val="400"/>
              </a:spcAft>
            </a:pPr>
            <a:r>
              <a:rPr lang="en-GB" b="1" u="sng" kern="1400" dirty="0">
                <a:ln>
                  <a:noFill/>
                </a:ln>
                <a:solidFill>
                  <a:srgbClr val="000000"/>
                </a:solidFill>
                <a:effectLst/>
                <a:latin typeface="Comic Sans MS" panose="030F0702030302020204" pitchFamily="66" charset="0"/>
              </a:rPr>
              <a:t>My Child’s Day:</a:t>
            </a:r>
            <a:endParaRPr lang="en-GB" sz="1400" kern="1400" dirty="0">
              <a:ln>
                <a:noFill/>
              </a:ln>
              <a:solidFill>
                <a:srgbClr val="000000"/>
              </a:solidFill>
              <a:effectLst/>
              <a:latin typeface="Calibri" panose="020F0502020204030204" pitchFamily="34" charset="0"/>
            </a:endParaRPr>
          </a:p>
          <a:p>
            <a:pPr>
              <a:lnSpc>
                <a:spcPct val="119000"/>
              </a:lnSpc>
              <a:spcAft>
                <a:spcPts val="400"/>
              </a:spcAft>
            </a:pPr>
            <a:r>
              <a:rPr lang="en-GB" sz="1600" kern="1400" dirty="0">
                <a:ln>
                  <a:noFill/>
                </a:ln>
                <a:solidFill>
                  <a:srgbClr val="000000"/>
                </a:solidFill>
                <a:effectLst/>
                <a:latin typeface="Comic Sans MS" panose="030F0702030302020204" pitchFamily="66" charset="0"/>
              </a:rPr>
              <a:t>8.50 	</a:t>
            </a:r>
          </a:p>
          <a:p>
            <a:pPr>
              <a:lnSpc>
                <a:spcPct val="119000"/>
              </a:lnSpc>
              <a:spcAft>
                <a:spcPts val="400"/>
              </a:spcAft>
            </a:pPr>
            <a:r>
              <a:rPr lang="en-GB" sz="1600" kern="1400" dirty="0">
                <a:ln>
                  <a:noFill/>
                </a:ln>
                <a:solidFill>
                  <a:srgbClr val="000000"/>
                </a:solidFill>
                <a:effectLst/>
                <a:latin typeface="Comic Sans MS" panose="030F0702030302020204" pitchFamily="66" charset="0"/>
              </a:rPr>
              <a:t>Doors will be opened by Mrs McFarlane or Mrs Rogers and your child will have activities to play with.  </a:t>
            </a:r>
            <a:r>
              <a:rPr lang="en-GB" sz="1600" kern="1400" dirty="0">
                <a:solidFill>
                  <a:srgbClr val="000000"/>
                </a:solidFill>
                <a:latin typeface="Comic Sans MS" panose="030F0702030302020204" pitchFamily="66" charset="0"/>
              </a:rPr>
              <a:t>You are welcome to outside with your child for a short time to settle them – unfortunately we will not be able to let adults into the classroom at the moment due to social distancing rules</a:t>
            </a:r>
            <a:r>
              <a:rPr lang="en-GB" sz="1600" kern="1400" dirty="0">
                <a:ln>
                  <a:noFill/>
                </a:ln>
                <a:solidFill>
                  <a:srgbClr val="000000"/>
                </a:solidFill>
                <a:effectLst/>
                <a:latin typeface="Comic Sans MS" panose="030F0702030302020204" pitchFamily="66" charset="0"/>
              </a:rPr>
              <a:t>. </a:t>
            </a:r>
          </a:p>
          <a:p>
            <a:pPr>
              <a:lnSpc>
                <a:spcPct val="119000"/>
              </a:lnSpc>
              <a:spcAft>
                <a:spcPts val="400"/>
              </a:spcAft>
            </a:pPr>
            <a:r>
              <a:rPr lang="en-GB" sz="1600" kern="1400" dirty="0">
                <a:ln>
                  <a:noFill/>
                </a:ln>
                <a:solidFill>
                  <a:srgbClr val="000000"/>
                </a:solidFill>
                <a:effectLst/>
                <a:latin typeface="Comic Sans MS" panose="030F0702030302020204" pitchFamily="66" charset="0"/>
              </a:rPr>
              <a:t>9.15 –11.50</a:t>
            </a:r>
          </a:p>
          <a:p>
            <a:pPr>
              <a:lnSpc>
                <a:spcPct val="119000"/>
              </a:lnSpc>
              <a:spcAft>
                <a:spcPts val="400"/>
              </a:spcAft>
            </a:pPr>
            <a:r>
              <a:rPr lang="en-GB" sz="1600" kern="1400" dirty="0">
                <a:ln>
                  <a:noFill/>
                </a:ln>
                <a:solidFill>
                  <a:srgbClr val="000000"/>
                </a:solidFill>
                <a:effectLst/>
                <a:latin typeface="Comic Sans MS" panose="030F0702030302020204" pitchFamily="66" charset="0"/>
              </a:rPr>
              <a:t>Your child will work as part of the whole class or in smaller groups. Our learning areas will be inside and outside with lots of opportunities for imaginative and discovery play. We have daily milk and snack time with water available.  </a:t>
            </a:r>
          </a:p>
          <a:p>
            <a:pPr>
              <a:lnSpc>
                <a:spcPct val="119000"/>
              </a:lnSpc>
              <a:spcAft>
                <a:spcPts val="400"/>
              </a:spcAft>
            </a:pPr>
            <a:r>
              <a:rPr lang="en-GB" sz="1600" kern="1400" dirty="0">
                <a:ln>
                  <a:noFill/>
                </a:ln>
                <a:solidFill>
                  <a:srgbClr val="000000"/>
                </a:solidFill>
                <a:effectLst/>
                <a:latin typeface="Comic Sans MS" panose="030F0702030302020204" pitchFamily="66" charset="0"/>
              </a:rPr>
              <a:t>11.50-12</a:t>
            </a:r>
          </a:p>
          <a:p>
            <a:pPr>
              <a:lnSpc>
                <a:spcPct val="119000"/>
              </a:lnSpc>
              <a:spcAft>
                <a:spcPts val="400"/>
              </a:spcAft>
            </a:pPr>
            <a:r>
              <a:rPr lang="en-GB" sz="1600" kern="1400" dirty="0">
                <a:ln>
                  <a:noFill/>
                </a:ln>
                <a:solidFill>
                  <a:srgbClr val="000000"/>
                </a:solidFill>
                <a:effectLst/>
                <a:latin typeface="Comic Sans MS" panose="030F0702030302020204" pitchFamily="66" charset="0"/>
              </a:rPr>
              <a:t>Doors are opened for collection. Little Ladybirds Preschool is also run from our room so we do appreciate a prompt collection. If your child is staying for the Little Ladybird session in the afternoon, we will stay with them and hand over to the Little Ladybird staff. </a:t>
            </a:r>
          </a:p>
          <a:p>
            <a:pPr>
              <a:lnSpc>
                <a:spcPct val="119000"/>
              </a:lnSpc>
              <a:spcAft>
                <a:spcPts val="400"/>
              </a:spcAft>
            </a:pPr>
            <a:endParaRPr lang="en-GB" sz="1600" kern="1400" dirty="0">
              <a:ln>
                <a:noFill/>
              </a:ln>
              <a:solidFill>
                <a:srgbClr val="000000"/>
              </a:solidFill>
              <a:effectLst/>
              <a:latin typeface="Comic Sans MS" panose="030F0702030302020204" pitchFamily="66" charset="0"/>
            </a:endParaRPr>
          </a:p>
          <a:p>
            <a:pPr>
              <a:lnSpc>
                <a:spcPct val="119000"/>
              </a:lnSpc>
              <a:spcAft>
                <a:spcPts val="600"/>
              </a:spcAft>
            </a:pPr>
            <a:r>
              <a:rPr lang="en-GB" sz="1600" kern="1400" dirty="0">
                <a:ln>
                  <a:noFill/>
                </a:ln>
                <a:solidFill>
                  <a:srgbClr val="000000"/>
                </a:solidFill>
                <a:effectLst/>
                <a:latin typeface="Comic Sans MS" panose="030F0702030302020204" pitchFamily="66" charset="0"/>
              </a:rPr>
              <a:t>If someone other than yourself or named adult is collecting your child, please let us know. Children cannot be released without verbal authorisation from you. Should you be running late, please let the office know asap so we can make arrangements for your child. </a:t>
            </a:r>
          </a:p>
        </p:txBody>
      </p:sp>
    </p:spTree>
    <p:extLst>
      <p:ext uri="{BB962C8B-B14F-4D97-AF65-F5344CB8AC3E}">
        <p14:creationId xmlns:p14="http://schemas.microsoft.com/office/powerpoint/2010/main" val="369704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600891"/>
            <a:ext cx="11181806" cy="4659289"/>
          </a:xfrm>
          <a:prstGeom prst="rect">
            <a:avLst/>
          </a:prstGeom>
        </p:spPr>
        <p:txBody>
          <a:bodyPr wrap="square">
            <a:spAutoFit/>
          </a:bodyPr>
          <a:lstStyle/>
          <a:p>
            <a:pPr algn="ctr">
              <a:lnSpc>
                <a:spcPct val="119000"/>
              </a:lnSpc>
              <a:spcAft>
                <a:spcPts val="400"/>
              </a:spcAft>
            </a:pPr>
            <a:r>
              <a:rPr lang="en-GB" b="1" u="sng" kern="1400" dirty="0">
                <a:ln>
                  <a:noFill/>
                </a:ln>
                <a:solidFill>
                  <a:srgbClr val="000000"/>
                </a:solidFill>
                <a:effectLst/>
                <a:latin typeface="Comic Sans MS" panose="030F0702030302020204" pitchFamily="66" charset="0"/>
              </a:rPr>
              <a:t>Special Times</a:t>
            </a:r>
          </a:p>
          <a:p>
            <a:pPr>
              <a:lnSpc>
                <a:spcPct val="119000"/>
              </a:lnSpc>
              <a:spcAft>
                <a:spcPts val="400"/>
              </a:spcAft>
            </a:pPr>
            <a:endParaRPr lang="en-GB" sz="1400" kern="1400" dirty="0">
              <a:ln>
                <a:noFill/>
              </a:ln>
              <a:solidFill>
                <a:srgbClr val="000000"/>
              </a:solidFill>
              <a:effectLst/>
              <a:latin typeface="Calibri" panose="020F0502020204030204" pitchFamily="34" charset="0"/>
            </a:endParaRPr>
          </a:p>
          <a:p>
            <a:r>
              <a:rPr lang="en-GB" dirty="0">
                <a:latin typeface="Comic Sans MS" panose="030F0702030302020204" pitchFamily="66" charset="0"/>
              </a:rPr>
              <a:t>Parents and teachers are a team, teaching and helping your child to develop into the little person they will one day become. We foster this relationship through special activities in school.</a:t>
            </a:r>
          </a:p>
          <a:p>
            <a:r>
              <a:rPr lang="en-GB" dirty="0">
                <a:latin typeface="Comic Sans MS" panose="030F0702030302020204" pitchFamily="66" charset="0"/>
              </a:rPr>
              <a:t> </a:t>
            </a:r>
          </a:p>
          <a:p>
            <a:pPr>
              <a:lnSpc>
                <a:spcPct val="119000"/>
              </a:lnSpc>
              <a:spcAft>
                <a:spcPts val="300"/>
              </a:spcAft>
            </a:pPr>
            <a:r>
              <a:rPr lang="en-GB" kern="1400" dirty="0">
                <a:ln>
                  <a:noFill/>
                </a:ln>
                <a:solidFill>
                  <a:srgbClr val="000000"/>
                </a:solidFill>
                <a:effectLst/>
                <a:latin typeface="Comic Sans MS" panose="030F0702030302020204" pitchFamily="66" charset="0"/>
              </a:rPr>
              <a:t>Regulations permitting, every Tuesday at 11.40 we will open the doors early to allow you to come in for a shared story time. Children will be able to take a class book home to be returned the following Tuesday.  On a Friday we will ask you to send in, or email a photo, of something beginning with our “</a:t>
            </a:r>
            <a:r>
              <a:rPr lang="en-GB" kern="1400" dirty="0">
                <a:solidFill>
                  <a:srgbClr val="000000"/>
                </a:solidFill>
                <a:latin typeface="Comic Sans MS" panose="030F0702030302020204" pitchFamily="66" charset="0"/>
              </a:rPr>
              <a:t>S</a:t>
            </a:r>
            <a:r>
              <a:rPr lang="en-GB" kern="1400" dirty="0">
                <a:ln>
                  <a:noFill/>
                </a:ln>
                <a:solidFill>
                  <a:srgbClr val="000000"/>
                </a:solidFill>
                <a:effectLst/>
                <a:latin typeface="Comic Sans MS" panose="030F0702030302020204" pitchFamily="66" charset="0"/>
              </a:rPr>
              <a:t>ound of the Week” for the children to talk about during a circle time.</a:t>
            </a:r>
          </a:p>
          <a:p>
            <a:pPr>
              <a:lnSpc>
                <a:spcPct val="119000"/>
              </a:lnSpc>
              <a:spcAft>
                <a:spcPts val="300"/>
              </a:spcAft>
            </a:pPr>
            <a:endParaRPr lang="en-GB" sz="1400" kern="1400" dirty="0">
              <a:ln>
                <a:noFill/>
              </a:ln>
              <a:solidFill>
                <a:srgbClr val="000000"/>
              </a:solidFill>
              <a:effectLst/>
              <a:latin typeface="Comic Sans MS" panose="030F0702030302020204" pitchFamily="66" charset="0"/>
            </a:endParaRPr>
          </a:p>
          <a:p>
            <a:pPr>
              <a:lnSpc>
                <a:spcPct val="119000"/>
              </a:lnSpc>
              <a:spcAft>
                <a:spcPts val="600"/>
              </a:spcAft>
            </a:pPr>
            <a:r>
              <a:rPr lang="en-GB" kern="1400" dirty="0">
                <a:solidFill>
                  <a:srgbClr val="000000"/>
                </a:solidFill>
                <a:latin typeface="Comic Sans MS" panose="030F0702030302020204" pitchFamily="66" charset="0"/>
              </a:rPr>
              <a:t>W</a:t>
            </a:r>
            <a:r>
              <a:rPr lang="en-GB" kern="1400" dirty="0">
                <a:ln>
                  <a:noFill/>
                </a:ln>
                <a:solidFill>
                  <a:srgbClr val="000000"/>
                </a:solidFill>
                <a:effectLst/>
                <a:latin typeface="Comic Sans MS" panose="030F0702030302020204" pitchFamily="66" charset="0"/>
              </a:rPr>
              <a:t>e will have a “Forest School” sessions where we use the outside woodland areas to learn and explore – children will need to wear their own clothes (that can get muddy!) on Fridays with long sleeves and please bring a waterproof coat.</a:t>
            </a:r>
          </a:p>
          <a:p>
            <a:pPr>
              <a:lnSpc>
                <a:spcPct val="119000"/>
              </a:lnSpc>
              <a:spcAft>
                <a:spcPts val="600"/>
              </a:spcAft>
            </a:pPr>
            <a:r>
              <a:rPr lang="en-GB" kern="1400" dirty="0">
                <a:ln>
                  <a:noFill/>
                </a:ln>
                <a:solidFill>
                  <a:srgbClr val="000000"/>
                </a:solidFill>
                <a:effectLst/>
                <a:latin typeface="Comic Sans MS" panose="030F0702030302020204" pitchFamily="66" charset="0"/>
              </a:rPr>
              <a:t>Our Forest School teacher is Mrs </a:t>
            </a:r>
            <a:r>
              <a:rPr lang="en-GB" kern="1400" dirty="0" err="1">
                <a:ln>
                  <a:noFill/>
                </a:ln>
                <a:solidFill>
                  <a:srgbClr val="000000"/>
                </a:solidFill>
                <a:effectLst/>
                <a:latin typeface="Comic Sans MS" panose="030F0702030302020204" pitchFamily="66" charset="0"/>
              </a:rPr>
              <a:t>Wignall</a:t>
            </a:r>
            <a:r>
              <a:rPr lang="en-GB" kern="1400" dirty="0">
                <a:ln>
                  <a:noFill/>
                </a:ln>
                <a:solidFill>
                  <a:srgbClr val="000000"/>
                </a:solidFill>
                <a:effectLst/>
                <a:latin typeface="Comic Sans MS" panose="030F0702030302020204" pitchFamily="66" charset="0"/>
              </a:rPr>
              <a:t>.</a:t>
            </a:r>
            <a:endParaRPr lang="en-GB" sz="1400" kern="1400" dirty="0">
              <a:ln>
                <a:noFill/>
              </a:ln>
              <a:solidFill>
                <a:srgbClr val="000000"/>
              </a:solidFill>
              <a:effectLst/>
              <a:latin typeface="Comic Sans MS" panose="030F0702030302020204" pitchFamily="66" charset="0"/>
            </a:endParaRPr>
          </a:p>
        </p:txBody>
      </p:sp>
      <p:pic>
        <p:nvPicPr>
          <p:cNvPr id="3" name="Picture 2"/>
          <p:cNvPicPr>
            <a:picLocks noChangeAspect="1"/>
          </p:cNvPicPr>
          <p:nvPr/>
        </p:nvPicPr>
        <p:blipFill rotWithShape="1">
          <a:blip r:embed="rId2"/>
          <a:srcRect l="49179" t="50857" r="36464" b="30286"/>
          <a:stretch/>
        </p:blipFill>
        <p:spPr>
          <a:xfrm>
            <a:off x="5917474" y="4894420"/>
            <a:ext cx="1985554" cy="1466938"/>
          </a:xfrm>
          <a:prstGeom prst="rect">
            <a:avLst/>
          </a:prstGeom>
        </p:spPr>
      </p:pic>
    </p:spTree>
    <p:extLst>
      <p:ext uri="{BB962C8B-B14F-4D97-AF65-F5344CB8AC3E}">
        <p14:creationId xmlns:p14="http://schemas.microsoft.com/office/powerpoint/2010/main" val="354857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107" t="24953" r="26607" b="41333"/>
          <a:stretch/>
        </p:blipFill>
        <p:spPr>
          <a:xfrm>
            <a:off x="1084216" y="261257"/>
            <a:ext cx="10241281" cy="5664708"/>
          </a:xfrm>
          <a:prstGeom prst="rect">
            <a:avLst/>
          </a:prstGeom>
        </p:spPr>
      </p:pic>
      <p:sp>
        <p:nvSpPr>
          <p:cNvPr id="3" name="TextBox 2"/>
          <p:cNvSpPr txBox="1"/>
          <p:nvPr/>
        </p:nvSpPr>
        <p:spPr>
          <a:xfrm>
            <a:off x="613954" y="6021977"/>
            <a:ext cx="9601200" cy="646331"/>
          </a:xfrm>
          <a:prstGeom prst="rect">
            <a:avLst/>
          </a:prstGeom>
          <a:noFill/>
        </p:spPr>
        <p:txBody>
          <a:bodyPr wrap="square" rtlCol="0">
            <a:spAutoFit/>
          </a:bodyPr>
          <a:lstStyle/>
          <a:p>
            <a:r>
              <a:rPr lang="en-GB" dirty="0"/>
              <a:t>Detail are on the school website </a:t>
            </a:r>
            <a:r>
              <a:rPr lang="en-GB" dirty="0">
                <a:hlinkClick r:id="rId3"/>
              </a:rPr>
              <a:t>http://www.allsaints.herts.sch.uk/website/uniform/419303</a:t>
            </a:r>
            <a:r>
              <a:rPr lang="en-GB" dirty="0"/>
              <a:t> with information about how to purchase items.</a:t>
            </a:r>
          </a:p>
        </p:txBody>
      </p:sp>
    </p:spTree>
    <p:extLst>
      <p:ext uri="{BB962C8B-B14F-4D97-AF65-F5344CB8AC3E}">
        <p14:creationId xmlns:p14="http://schemas.microsoft.com/office/powerpoint/2010/main" val="267591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859" y="4592225"/>
            <a:ext cx="10958243" cy="1474314"/>
          </a:xfrm>
        </p:spPr>
        <p:txBody>
          <a:bodyPr>
            <a:normAutofit/>
          </a:bodyPr>
          <a:lstStyle/>
          <a:p>
            <a:pPr algn="ctr"/>
            <a:br>
              <a:rPr lang="en-GB" dirty="0"/>
            </a:br>
            <a:r>
              <a:rPr lang="en-GB" sz="1800" dirty="0">
                <a:latin typeface="Comic Sans MS" panose="030F0702030302020204" pitchFamily="66" charset="0"/>
              </a:rPr>
              <a:t>There will be an opportunity to speak to the teachers during the first week of term before the children start.  Any question please email the school office </a:t>
            </a:r>
            <a:r>
              <a:rPr lang="en-GB" sz="1800" dirty="0">
                <a:latin typeface="Comic Sans MS" panose="030F0702030302020204" pitchFamily="66" charset="0"/>
                <a:hlinkClick r:id="rId2"/>
              </a:rPr>
              <a:t>admin@allsaints.herts.sch.uk</a:t>
            </a:r>
            <a:r>
              <a:rPr lang="en-GB" sz="1800" dirty="0">
                <a:latin typeface="Comic Sans MS" panose="030F0702030302020204" pitchFamily="66" charset="0"/>
              </a:rPr>
              <a:t>.</a:t>
            </a:r>
            <a:br>
              <a:rPr lang="en-GB" sz="1800" dirty="0"/>
            </a:br>
            <a:endParaRPr lang="en-GB" sz="1600" dirty="0"/>
          </a:p>
        </p:txBody>
      </p:sp>
      <p:grpSp>
        <p:nvGrpSpPr>
          <p:cNvPr id="5" name="Group 2"/>
          <p:cNvGrpSpPr>
            <a:grpSpLocks/>
          </p:cNvGrpSpPr>
          <p:nvPr/>
        </p:nvGrpSpPr>
        <p:grpSpPr bwMode="auto">
          <a:xfrm>
            <a:off x="4082256" y="1247756"/>
            <a:ext cx="4027488" cy="3262313"/>
            <a:chOff x="110606597" y="108611670"/>
            <a:chExt cx="4026778" cy="3262226"/>
          </a:xfrm>
        </p:grpSpPr>
        <p:pic>
          <p:nvPicPr>
            <p:cNvPr id="1027" name="Picture 3" descr="Fall%20Oak%20Tree%20Clipart%202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06597" y="108611670"/>
              <a:ext cx="4026778" cy="32622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acorn-clipart-hazelnut-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4193" flipH="1">
              <a:off x="112796916" y="109867999"/>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acorn-clipart-hazelnut-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77362" flipH="1">
              <a:off x="111568191" y="10912049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acorn-clipart-hazelnut-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77362" flipH="1">
              <a:off x="111177666" y="110330166"/>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acorn-clipart-hazelnut-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77362">
              <a:off x="112244466" y="10942529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acorn-clipart-hazelnut-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4012">
              <a:off x="111930141" y="110215866"/>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acorn-clipart-hazelnut-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77362" flipH="1">
              <a:off x="113758941" y="11029887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acorn-clipart-hazelnut-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77362">
              <a:off x="112749291" y="10877759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acorn-clipart-hazelnut-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77362">
              <a:off x="113682741" y="109368141"/>
              <a:ext cx="462167" cy="462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6"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3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0533" y="1104317"/>
            <a:ext cx="1076325" cy="9191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4"/>
          <p:cNvSpPr>
            <a:spLocks noChangeArrowheads="1"/>
          </p:cNvSpPr>
          <p:nvPr/>
        </p:nvSpPr>
        <p:spPr bwMode="auto">
          <a:xfrm>
            <a:off x="7701571" y="457200"/>
            <a:ext cx="676530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1285875" algn="r"/>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85875" algn="r"/>
                <a:tab pos="2971800" algn="ctr"/>
                <a:tab pos="5943600" algn="r"/>
              </a:tabLst>
            </a:pPr>
            <a:r>
              <a:rPr kumimoji="0" lang="en-GB" altLang="en-US" sz="20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All Saints CE Primary School &amp; Nursery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285875" algn="r"/>
                <a:tab pos="2971800" algn="ctr"/>
                <a:tab pos="5943600" algn="r"/>
              </a:tabLst>
            </a:pPr>
            <a:r>
              <a:rPr kumimoji="0" lang="en-GB" altLang="en-US" sz="14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Nurturing, Resilience and Achievement for all!</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9006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657</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  Welcome to  Acorn Class </vt:lpstr>
      <vt:lpstr>PowerPoint Presentation</vt:lpstr>
      <vt:lpstr>PowerPoint Presentation</vt:lpstr>
      <vt:lpstr>PowerPoint Presentation</vt:lpstr>
      <vt:lpstr>PowerPoint Presentation</vt:lpstr>
      <vt:lpstr>PowerPoint Presentation</vt:lpstr>
      <vt:lpstr> There will be an opportunity to speak to the teachers during the first week of term before the children start.  Any question please email the school office admin@allsaints.herts.sch.uk.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Grown-ups</dc:creator>
  <cp:lastModifiedBy>Head at All Saints</cp:lastModifiedBy>
  <cp:revision>6</cp:revision>
  <dcterms:created xsi:type="dcterms:W3CDTF">2020-06-29T10:44:00Z</dcterms:created>
  <dcterms:modified xsi:type="dcterms:W3CDTF">2020-07-03T12:25:57Z</dcterms:modified>
</cp:coreProperties>
</file>